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53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89" r:id="rId11"/>
    <p:sldId id="742" r:id="rId12"/>
    <p:sldId id="743" r:id="rId13"/>
    <p:sldId id="744" r:id="rId14"/>
    <p:sldId id="745" r:id="rId15"/>
    <p:sldId id="746" r:id="rId16"/>
    <p:sldId id="747" r:id="rId17"/>
    <p:sldId id="748" r:id="rId18"/>
    <p:sldId id="749" r:id="rId19"/>
    <p:sldId id="644" r:id="rId20"/>
    <p:sldId id="605" r:id="rId21"/>
    <p:sldId id="611" r:id="rId22"/>
    <p:sldId id="704" r:id="rId23"/>
    <p:sldId id="741" r:id="rId24"/>
    <p:sldId id="703" r:id="rId25"/>
    <p:sldId id="645" r:id="rId26"/>
    <p:sldId id="750" r:id="rId27"/>
    <p:sldId id="732" r:id="rId28"/>
    <p:sldId id="736" r:id="rId29"/>
    <p:sldId id="737" r:id="rId30"/>
    <p:sldId id="738" r:id="rId31"/>
    <p:sldId id="739" r:id="rId32"/>
    <p:sldId id="740" r:id="rId33"/>
    <p:sldId id="758" r:id="rId34"/>
    <p:sldId id="751" r:id="rId35"/>
    <p:sldId id="752" r:id="rId36"/>
    <p:sldId id="753" r:id="rId37"/>
    <p:sldId id="754" r:id="rId38"/>
    <p:sldId id="756" r:id="rId39"/>
    <p:sldId id="757" r:id="rId40"/>
    <p:sldId id="759" r:id="rId41"/>
    <p:sldId id="760" r:id="rId42"/>
    <p:sldId id="761" r:id="rId43"/>
    <p:sldId id="762" r:id="rId44"/>
    <p:sldId id="763" r:id="rId45"/>
    <p:sldId id="764" r:id="rId46"/>
    <p:sldId id="765" r:id="rId47"/>
    <p:sldId id="766" r:id="rId48"/>
    <p:sldId id="767" r:id="rId49"/>
    <p:sldId id="768" r:id="rId50"/>
    <p:sldId id="769" r:id="rId51"/>
    <p:sldId id="280" r:id="rId52"/>
  </p:sldIdLst>
  <p:sldSz cx="18288000" cy="10287000"/>
  <p:notesSz cx="10287000" cy="18288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orbel" panose="020B0503020204020204" pitchFamily="34" charset="0"/>
      <p:regular r:id="rId58"/>
      <p:bold r:id="rId59"/>
      <p:italic r:id="rId60"/>
      <p:boldItalic r:id="rId61"/>
    </p:embeddedFont>
    <p:embeddedFont>
      <p:font typeface="Inter" panose="02000503000000020004" pitchFamily="2" charset="0"/>
      <p:regular r:id="rId62"/>
      <p:bold r:id="rId63"/>
    </p:embeddedFont>
    <p:embeddedFont>
      <p:font typeface="Inter SemiBold" panose="020F0502020204030204" pitchFamily="34" charset="0"/>
      <p:regular r:id="rId64"/>
      <p:bold r:id="rId65"/>
      <p:italic r:id="rId66"/>
      <p:boldItalic r:id="rId67"/>
    </p:embeddedFont>
    <p:embeddedFont>
      <p:font typeface="Open Sans" panose="020B0606030504020204" pitchFamily="34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3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9" Type="http://customschemas.google.com/relationships/presentationmetadata" Target="meta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9.fntdata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" Type="http://schemas.openxmlformats.org/officeDocument/2006/relationships/slide" Target="slides/slide5.xml"/><Relationship Id="rId71" Type="http://schemas.openxmlformats.org/officeDocument/2006/relationships/font" Target="fonts/font18.fntdata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99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380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381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8114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6304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0521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859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641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0012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4650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12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33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1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39" indent="0" algn="ctr">
              <a:buNone/>
              <a:defRPr sz="1999"/>
            </a:lvl2pPr>
            <a:lvl3pPr marL="914478" indent="0" algn="ctr">
              <a:buNone/>
              <a:defRPr sz="1800"/>
            </a:lvl3pPr>
            <a:lvl4pPr marL="1371719" indent="0" algn="ctr">
              <a:buNone/>
              <a:defRPr sz="1601"/>
            </a:lvl4pPr>
            <a:lvl5pPr marL="1828958" indent="0" algn="ctr">
              <a:buNone/>
              <a:defRPr sz="1601"/>
            </a:lvl5pPr>
            <a:lvl6pPr marL="2286197" indent="0" algn="ctr">
              <a:buNone/>
              <a:defRPr sz="1601"/>
            </a:lvl6pPr>
            <a:lvl7pPr marL="2743437" indent="0" algn="ctr">
              <a:buNone/>
              <a:defRPr sz="1601"/>
            </a:lvl7pPr>
            <a:lvl8pPr marL="3200678" indent="0" algn="ctr">
              <a:buNone/>
              <a:defRPr sz="1601"/>
            </a:lvl8pPr>
            <a:lvl9pPr marL="3657917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6" y="2565401"/>
            <a:ext cx="15773400" cy="427831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6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299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1" cy="6527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9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5"/>
            <a:ext cx="7735889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1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1" y="3757615"/>
            <a:ext cx="7775575" cy="5527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7" y="685800"/>
            <a:ext cx="5897562" cy="24003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6" y="1481140"/>
            <a:ext cx="9258301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7" y="3086101"/>
            <a:ext cx="5897562" cy="5718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1"/>
            </a:lvl1pPr>
            <a:lvl2pPr marL="457239" indent="0">
              <a:buNone/>
              <a:defRPr sz="1399"/>
            </a:lvl2pPr>
            <a:lvl3pPr marL="914478" indent="0">
              <a:buNone/>
              <a:defRPr sz="1200"/>
            </a:lvl3pPr>
            <a:lvl4pPr marL="1371719" indent="0">
              <a:buNone/>
              <a:defRPr sz="1001"/>
            </a:lvl4pPr>
            <a:lvl5pPr marL="1828958" indent="0">
              <a:buNone/>
              <a:defRPr sz="1001"/>
            </a:lvl5pPr>
            <a:lvl6pPr marL="2286197" indent="0">
              <a:buNone/>
              <a:defRPr sz="1001"/>
            </a:lvl6pPr>
            <a:lvl7pPr marL="2743437" indent="0">
              <a:buNone/>
              <a:defRPr sz="1001"/>
            </a:lvl7pPr>
            <a:lvl8pPr marL="3200678" indent="0">
              <a:buNone/>
              <a:defRPr sz="1001"/>
            </a:lvl8pPr>
            <a:lvl9pPr marL="3657917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547690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2" y="2738438"/>
            <a:ext cx="15773400" cy="6527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299" y="547688"/>
            <a:ext cx="11677650" cy="87185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2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1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3985834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3702285" cy="1989137"/>
          </a:xfrm>
          <a:prstGeom prst="rect">
            <a:avLst/>
          </a:prstGeom>
        </p:spPr>
        <p:txBody>
          <a:bodyPr/>
          <a:lstStyle>
            <a:lvl1pPr>
              <a:defRPr sz="6401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1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1" y="2852939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78" lvl="0" indent="-647756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958" lvl="1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2pPr>
            <a:lvl3pPr marL="2743437" lvl="2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3pPr>
            <a:lvl4pPr marL="3657917" lvl="3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4pPr>
            <a:lvl5pPr marL="4572395" lvl="4" indent="-62235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599"/>
            </a:lvl5pPr>
            <a:lvl6pPr marL="5486875" lvl="5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6pPr>
            <a:lvl7pPr marL="6401353" lvl="6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599"/>
            </a:lvl7pPr>
            <a:lvl8pPr marL="7315833" lvl="7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599"/>
            </a:lvl8pPr>
            <a:lvl9pPr marL="8230312" lvl="8" indent="-622354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599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1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1"/>
            <a:ext cx="2276478" cy="973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3" y="0"/>
            <a:ext cx="1828799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5"/>
            <a:ext cx="2276478" cy="97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9" y="2582582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78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20" indent="-228620" algn="l" defTabSz="914478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0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8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1"/>
            <a:ext cx="2276478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2" y="4117188"/>
            <a:ext cx="15773400" cy="2904100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Полиморфизм. Множественное наследование.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4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438698"/>
            <a:ext cx="1680863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Animal: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NotImplementedError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("Subclass must implement abstract method")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"Woof!"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Cat(Animal):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"Meow!"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animal.speak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dog = Dog()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cat = Cat()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(dog)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Woof!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make_animal_speak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(cat)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Meow!</a:t>
            </a:r>
          </a:p>
        </p:txBody>
      </p:sp>
    </p:spTree>
    <p:extLst>
      <p:ext uri="{BB962C8B-B14F-4D97-AF65-F5344CB8AC3E}">
        <p14:creationId xmlns:p14="http://schemas.microsoft.com/office/powerpoint/2010/main" val="2056097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69366"/>
            <a:ext cx="16808631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Shape(ABC):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area(self):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Rectangle(Shape):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width, height):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self.width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width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self.height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height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area(self):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self.width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self.height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Circle(Shape):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radius):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self.radius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radius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area(self):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3.14 *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self.radius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** 2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541DA1-255B-024D-A799-FE2613E65C66}"/>
              </a:ext>
            </a:extLst>
          </p:cNvPr>
          <p:cNvSpPr txBox="1"/>
          <p:nvPr/>
        </p:nvSpPr>
        <p:spPr>
          <a:xfrm>
            <a:off x="11282556" y="4654689"/>
            <a:ext cx="7005444" cy="563231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Тестирование</a:t>
            </a:r>
          </a:p>
          <a:p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shapes = [Rectangle(3, 4), Circle(5)]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shape in shapes: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shape.area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  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Output: 12 and 78.5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257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 и методы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69366"/>
            <a:ext cx="16808631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Абстрактные методы – это методы, которые объявлены в абстрактном классе, но не имеют конкретной реализации. Абстрактные методы служат для определения интерфейса, который должны реализовать все подклассы.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Классы, содержащие один или несколько абстрактных методов, называются абстрактными и не могут быть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инстанцированы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напрямую.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Абстрактные базовые классы (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ABC)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абстрактные методы определяются с помощью модуля 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(Abstract Base Classes). </a:t>
            </a: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Этот модуль предоставляет инструменты для создания абстрактных классов и методов.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69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 и методы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69366"/>
            <a:ext cx="16808631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Абстрактный базовый класс: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Класс, содержащий один или несколько абстрактных методов.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Абстрактный базовый класс не может быть </a:t>
            </a:r>
            <a:r>
              <a:rPr lang="ru-RU" sz="2400" dirty="0" err="1">
                <a:latin typeface="+mn-lt"/>
                <a:cs typeface="Courier New" panose="02070309020205020404" pitchFamily="49" charset="0"/>
              </a:rPr>
              <a:t>инстанцирован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 напрямую.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Абстрактный метод: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Метод, который объявлен в абстрактном классе, но не имеет реализации.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Подклассы абстрактного класса обязаны реализовать все его абстрактные методы.</a:t>
            </a:r>
          </a:p>
          <a:p>
            <a:pPr>
              <a:lnSpc>
                <a:spcPct val="150000"/>
              </a:lnSpc>
            </a:pPr>
            <a:endParaRPr lang="ru-RU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latin typeface="+mn-lt"/>
                <a:cs typeface="Courier New" panose="02070309020205020404" pitchFamily="49" charset="0"/>
              </a:rPr>
              <a:t>Создание абстрактного класса и метода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Создайте класс, наследующий от 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Используйте декоратор </a:t>
            </a:r>
            <a:r>
              <a:rPr lang="ru-RU" sz="2400" b="1" dirty="0">
                <a:latin typeface="+mn-lt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latin typeface="+mn-lt"/>
                <a:cs typeface="Courier New" panose="02070309020205020404" pitchFamily="49" charset="0"/>
              </a:rPr>
              <a:t>abstractmethod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для обозначения методов, которые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должны быть реализованы в подклассах.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7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Абстрактные классы и методы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69366"/>
            <a:ext cx="1680863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Animal(ABC):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Dog(Animal):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"Woof!"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Cat(Animal):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speak(self):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"Meow!"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Тестирование</a:t>
            </a:r>
          </a:p>
          <a:p>
            <a:r>
              <a:rPr lang="ru-R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animals = [Dog(), Cat()]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animal in animals: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animal.speak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753BB-498E-4447-A5F6-7CBA2E1526CF}"/>
              </a:ext>
            </a:extLst>
          </p:cNvPr>
          <p:cNvSpPr txBox="1"/>
          <p:nvPr/>
        </p:nvSpPr>
        <p:spPr>
          <a:xfrm>
            <a:off x="11282556" y="7978676"/>
            <a:ext cx="7005444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Попытка создания экземпляра 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абстрактного класса вызывает ошибку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animal = Animal()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Raises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5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Является ли класс Абстрактным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069366"/>
            <a:ext cx="16808631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Для проверки, является ли класс абстрактным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можно использовать модуль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ABC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 метод 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inspect.isabstract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().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Абстрактные классы 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определяются с помощью модуля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ABC,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 их можно проверить на абстрактность с использованием атрибута __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abstractmethods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или метода 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inspect.isabstract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().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  <a:cs typeface="Courier New" panose="02070309020205020404" pitchFamily="49" charset="0"/>
              </a:rPr>
              <a:t>Абстрактный класс в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имеет атрибут __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abstractmethods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__, </a:t>
            </a:r>
            <a:r>
              <a:rPr lang="ru-RU" sz="2400" dirty="0">
                <a:latin typeface="+mn-lt"/>
                <a:cs typeface="Courier New" panose="02070309020205020404" pitchFamily="49" charset="0"/>
              </a:rPr>
              <a:t>который содержит множество имен абстрактных методов. Если это множество не пустое, значит, класс является абстрактным.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05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Является ли класс Абстрактным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737667"/>
            <a:ext cx="1680863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(ABC):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do_something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ConcreteClass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do_something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print("Doing something")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bool(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'__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__', False))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ConcreteClass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False</a:t>
            </a:r>
          </a:p>
        </p:txBody>
      </p:sp>
    </p:spTree>
    <p:extLst>
      <p:ext uri="{BB962C8B-B14F-4D97-AF65-F5344CB8AC3E}">
        <p14:creationId xmlns:p14="http://schemas.microsoft.com/office/powerpoint/2010/main" val="1071811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Является ли класс Абстрактным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3546693"/>
            <a:ext cx="1680863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inspect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ABC,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(ABC):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abstractmethod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do_something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pass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ConcreteClass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do_something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print("Doing something")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inspect.isabstract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True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is_abstract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ConcreteClass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False</a:t>
            </a:r>
          </a:p>
          <a:p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331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>
                <a:solidFill>
                  <a:schemeClr val="tx1"/>
                </a:solidFill>
                <a:latin typeface="+mn-lt"/>
              </a:rPr>
              <a:t>Полимофизм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Abstract_class_method.py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Полиморфизм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2114550"/>
            <a:ext cx="5676901" cy="72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59708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665769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Имя </a:t>
            </a:r>
            <a:endParaRPr sz="4700" b="1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en-US" sz="4700" b="1">
                <a:solidFill>
                  <a:schemeClr val="dk1"/>
                </a:solidFill>
              </a:rPr>
              <a:t>Фамилия</a:t>
            </a:r>
            <a:br>
              <a:rPr lang="en-US" sz="1700">
                <a:solidFill>
                  <a:schemeClr val="dk1"/>
                </a:solidFill>
              </a:rPr>
            </a:br>
            <a:endParaRPr sz="5832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30000"/>
              </a:lnSpc>
              <a:buSzPts val="2100"/>
            </a:pPr>
            <a:r>
              <a:rPr lang="en-US" sz="2101" b="1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>
              <a:lnSpc>
                <a:spcPct val="130000"/>
              </a:lnSpc>
              <a:buSzPts val="2100"/>
            </a:pPr>
            <a:endParaRPr sz="2101" b="1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39" indent="-361981">
              <a:lnSpc>
                <a:spcPct val="130000"/>
              </a:lnSpc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1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130000"/>
              </a:lnSpc>
              <a:buSzPts val="2100"/>
            </a:pPr>
            <a:endParaRPr sz="2101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1" y="5134616"/>
            <a:ext cx="3681000" cy="9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 algn="ctr">
              <a:buSzPts val="2700"/>
            </a:pPr>
            <a:r>
              <a:rPr lang="en-US" sz="2701" b="1"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1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0" y="6776720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</a:rPr>
              <a:t>Корпоративный e-mail 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1999" u="sng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Shapes.py</a:t>
            </a:r>
            <a:endParaRPr lang="en-US" sz="2400" dirty="0">
              <a:solidFill>
                <a:schemeClr val="tx1"/>
              </a:solidFill>
              <a:latin typeface="JetBrains Mono"/>
            </a:endParaRP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Devices.py</a:t>
            </a:r>
            <a:endParaRPr lang="en-US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Shapes.py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абстрактный 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Shape,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определяет абстрактный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area().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Затем создайте несколько подклассов, таких как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Circle, Rectangle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Triangle,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которые реализуют метод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area()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для вычисления площади соответствующих фигур.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Используйте полиморфизм, чтобы создать функцию, которая принимает список фигур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 выводит их площади.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1230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Devices.py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абстрактный 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Device,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определяет абстрактные методы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turn_on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turn_off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().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Затем создайте несколько подклассов, таких как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Laptop, Smartphone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Tablet,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которые реализуют эти методы для включения и выключения устройств.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Используйте полиморфизм, чтобы создать функцию, которая принимает список устройств 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и выполняет действия включения и выключения для каждого устройства.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3936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6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Множественное наследование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231842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наследования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179844"/>
            <a:ext cx="16743316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Типы наследования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Одиночное наследование: Подкласс наследует от одного суперкласса.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Множественное наследование: Подкласс наследует от нескольких суперклассов.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Иерархическое наследование: Один суперкласс имеет несколько подклассов.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Многоуровневое наследование: Подкласс наследует от другого подкласса.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Проблемы множественного наследования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Множественное наследование может привести к проблемам, таким как </a:t>
            </a:r>
            <a:br>
              <a:rPr lang="ru-RU" sz="2400" dirty="0"/>
            </a:br>
            <a:r>
              <a:rPr lang="ru-RU" sz="2400" b="1" dirty="0"/>
              <a:t>"алмазная проблема", </a:t>
            </a:r>
            <a:r>
              <a:rPr lang="ru-RU" sz="2400" dirty="0"/>
              <a:t>когда один класс наследует от нескольких классов, </a:t>
            </a:r>
            <a:br>
              <a:rPr lang="ru-RU" sz="2400" dirty="0"/>
            </a:br>
            <a:r>
              <a:rPr lang="ru-RU" sz="2400" dirty="0"/>
              <a:t>имеющих общий суперкласс.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0129E5-0AA6-2C46-B03A-F5E2DF08D187}"/>
              </a:ext>
            </a:extLst>
          </p:cNvPr>
          <p:cNvSpPr/>
          <p:nvPr/>
        </p:nvSpPr>
        <p:spPr>
          <a:xfrm>
            <a:off x="6361612" y="8294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C621A5-AA04-6046-9063-AADE198B9576}"/>
              </a:ext>
            </a:extLst>
          </p:cNvPr>
          <p:cNvSpPr/>
          <p:nvPr/>
        </p:nvSpPr>
        <p:spPr>
          <a:xfrm>
            <a:off x="8107681" y="885921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70EF0B-CE56-0B48-B185-EC2854623E7B}"/>
              </a:ext>
            </a:extLst>
          </p:cNvPr>
          <p:cNvSpPr/>
          <p:nvPr/>
        </p:nvSpPr>
        <p:spPr>
          <a:xfrm>
            <a:off x="8107681" y="774367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B3131D-4A10-B843-892D-23F040434F08}"/>
              </a:ext>
            </a:extLst>
          </p:cNvPr>
          <p:cNvSpPr/>
          <p:nvPr/>
        </p:nvSpPr>
        <p:spPr>
          <a:xfrm>
            <a:off x="9853750" y="8294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F8B941-7D1E-FC4A-AFD7-D626A99BEB87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7276012" y="820087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4FCDC-E1E0-2F49-8CBB-9C385E2C482D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276012" y="875211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BDB6C5-3C4B-8745-99A2-7198BEE2E0B9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022081" y="875211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028AEC-1161-C845-B30F-E4110706D31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9022081" y="820087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3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Множественное наследование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Множественное наследование может привести к проблемам, таким как "алмазная проблема", когда один класс наследует от нескольких классов, имеющих общий суперкласс.</a:t>
            </a: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 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определения порядка вызова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конструкторов при множественном наследовании.</a:t>
            </a:r>
          </a:p>
          <a:p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D441BF-4BE0-4D4A-A447-0F161F18ACD8}"/>
              </a:ext>
            </a:extLst>
          </p:cNvPr>
          <p:cNvSpPr/>
          <p:nvPr/>
        </p:nvSpPr>
        <p:spPr>
          <a:xfrm>
            <a:off x="7236823" y="44152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A9A9D9-4BFB-EF41-817C-E915532E1A9B}"/>
              </a:ext>
            </a:extLst>
          </p:cNvPr>
          <p:cNvSpPr/>
          <p:nvPr/>
        </p:nvSpPr>
        <p:spPr>
          <a:xfrm>
            <a:off x="8982892" y="497954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820393-0B51-E94B-8A2A-432DE4253456}"/>
              </a:ext>
            </a:extLst>
          </p:cNvPr>
          <p:cNvSpPr/>
          <p:nvPr/>
        </p:nvSpPr>
        <p:spPr>
          <a:xfrm>
            <a:off x="8982892" y="386400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206A1F-EBAA-3547-9F3D-7734DD8667E1}"/>
              </a:ext>
            </a:extLst>
          </p:cNvPr>
          <p:cNvSpPr/>
          <p:nvPr/>
        </p:nvSpPr>
        <p:spPr>
          <a:xfrm>
            <a:off x="10728961" y="44152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A7EE70-0DCC-6348-93B4-2AB7CAEC4CF6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8151223" y="4321206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137D3F-8F53-314B-82C3-7B81ECC4EECA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8151223" y="4872445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204E0D-31F0-EB44-AA59-F9357A2DFF67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9897292" y="4872445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BC6191-1C88-0B4B-A1C2-94E42ABDB47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9897292" y="4321206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516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разрешения порядка (</a:t>
            </a:r>
            <a:r>
              <a:rPr lang="en-US" dirty="0"/>
              <a:t>MRO)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784544"/>
            <a:ext cx="16743316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разрешения порядка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Method Resolution Order, MRO)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определяет порядок, в котором интерпретатор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ищет методы в иерархии классов при множественном наследовании. 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Основные концепции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Линейный порядок: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создает линейный порядок для поиска методов. Это значит, что каждый класс в иерархии появляется ровно один раз в порядке поиска.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линеаризации: 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 linearization),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который обеспечивает корректный порядок поиска методов при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сложном множественном наследовании.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super():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Вызов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вызова методов суперклассов в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правильном порядке.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7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Алмазная проблема и </a:t>
            </a:r>
            <a:r>
              <a:rPr lang="en-US" dirty="0"/>
              <a:t>MRO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209778"/>
            <a:ext cx="5744392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print("A")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print("B")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C(A):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print("C")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D(B, C):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print("D")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Тестирование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D()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7E840-4211-9A46-8AB1-77588EC6ABC5}"/>
              </a:ext>
            </a:extLst>
          </p:cNvPr>
          <p:cNvSpPr txBox="1"/>
          <p:nvPr/>
        </p:nvSpPr>
        <p:spPr>
          <a:xfrm>
            <a:off x="7942217" y="1896270"/>
            <a:ext cx="8817430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Объяснение порядка вызова: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вызывается первым.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D.__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(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согласно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MRO).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super()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вызывает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A.__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__().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39363F-FC16-2247-B946-921034070F1F}"/>
              </a:ext>
            </a:extLst>
          </p:cNvPr>
          <p:cNvSpPr/>
          <p:nvPr/>
        </p:nvSpPr>
        <p:spPr>
          <a:xfrm>
            <a:off x="8778241" y="7354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8ECB67-480A-3349-A432-4FF26AAD4202}"/>
              </a:ext>
            </a:extLst>
          </p:cNvPr>
          <p:cNvSpPr/>
          <p:nvPr/>
        </p:nvSpPr>
        <p:spPr>
          <a:xfrm>
            <a:off x="10524310" y="791869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9E069C-D67F-3B48-8528-FF1B98641656}"/>
              </a:ext>
            </a:extLst>
          </p:cNvPr>
          <p:cNvSpPr/>
          <p:nvPr/>
        </p:nvSpPr>
        <p:spPr>
          <a:xfrm>
            <a:off x="10524310" y="680314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974EC7-8C38-AC44-83B9-320EDB06CB2B}"/>
              </a:ext>
            </a:extLst>
          </p:cNvPr>
          <p:cNvSpPr/>
          <p:nvPr/>
        </p:nvSpPr>
        <p:spPr>
          <a:xfrm>
            <a:off x="12270379" y="7354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29640F-56CB-F843-B95E-24BEDEC772B8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9692641" y="7260349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36A610-C60C-C841-8A46-2B51C8CBC4A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9692641" y="7811588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85586B-C0DC-CA43-9CE4-5379C5B8B13D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1438710" y="7811588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4BEC21-1268-574D-81D9-58E0886B768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1438710" y="7260349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0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499" y="952501"/>
            <a:ext cx="2894946" cy="5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2" y="920516"/>
            <a:ext cx="2143200" cy="4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99833"/>
              </a:lnSpc>
              <a:buSzPts val="1800"/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3" y="2114551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Игорь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4700" b="1" dirty="0">
                <a:solidFill>
                  <a:schemeClr val="dk1"/>
                </a:solidFill>
              </a:rPr>
              <a:t>Стурейко</a:t>
            </a:r>
            <a:br>
              <a:rPr lang="en-US" sz="1700" dirty="0">
                <a:solidFill>
                  <a:schemeClr val="dk1"/>
                </a:solidFill>
              </a:rPr>
            </a:br>
            <a:endParaRPr sz="5832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5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22950"/>
                </a:lnSpc>
                <a:buSzPts val="1159"/>
              </a:pPr>
              <a:endParaRPr sz="115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5"/>
            <a:ext cx="4671600" cy="99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6" tIns="34276" rIns="34276" bIns="34276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1999" u="sng" dirty="0">
              <a:solidFill>
                <a:srgbClr val="F16720"/>
              </a:solidFill>
              <a:highlight>
                <a:schemeClr val="lt1"/>
              </a:highlight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LinkedIn: </a:t>
            </a:r>
            <a:r>
              <a:rPr lang="en-US" sz="1999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igor-stureiko</a:t>
            </a:r>
            <a:r>
              <a:rPr lang="en-US" sz="1999" u="sng" dirty="0">
                <a:solidFill>
                  <a:srgbClr val="F16720"/>
                </a:solidFill>
                <a:highlight>
                  <a:schemeClr val="lt1"/>
                </a:highlight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4" y="2600681"/>
            <a:ext cx="6075476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1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1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1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1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1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4816930" y="1485837"/>
            <a:ext cx="9284778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199" dirty="0"/>
              <a:t>Отредактировать под преподавателя</a:t>
            </a:r>
            <a:endParaRPr lang="en-US" sz="319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Алмазная проблема и </a:t>
            </a:r>
            <a:r>
              <a:rPr lang="en-US" dirty="0"/>
              <a:t>MRO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8" y="2209778"/>
            <a:ext cx="127068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проверки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использовать атрибут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().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print(D.__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__)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D.mro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Вывод:</a:t>
            </a:r>
          </a:p>
          <a:p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main__.B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main__.A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'&gt;, &lt;class 'object'&gt;)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4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СЗ</a:t>
            </a:r>
            <a:r>
              <a:rPr lang="en-US" dirty="0"/>
              <a:t>-</a:t>
            </a:r>
            <a:r>
              <a:rPr lang="ru-RU" dirty="0"/>
              <a:t>линеаризации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8" y="2209778"/>
            <a:ext cx="14470382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проверки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можно использовать атрибут 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или метод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().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Алгоритм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C3-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линеаризации определяет порядок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MRO,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следуя трем основным правилам: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Исходный порядок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Parents before children):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Родительские классы проверяются перед их дочерними классами.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Левосторонний порядок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Left-to-right):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Родители проверяются слева направо.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Запрет "алмазов" (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No duplicates):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b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Каждый класс появляется ровно один раз в порядке поиска.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1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Алмазная проблема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8" y="2209778"/>
            <a:ext cx="14470382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Передача параметров в конструкторы «алмаза» осложняется тем, что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MRO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вызовет конструкторы каждого класса только один раз.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Как передать параметры в конструкторы классов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B,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А?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89CCD2-7471-E946-9378-E28F74C216C2}"/>
              </a:ext>
            </a:extLst>
          </p:cNvPr>
          <p:cNvSpPr/>
          <p:nvPr/>
        </p:nvSpPr>
        <p:spPr>
          <a:xfrm>
            <a:off x="6335486" y="475015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А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83F1D3-CE7E-0743-B494-929A391009F5}"/>
              </a:ext>
            </a:extLst>
          </p:cNvPr>
          <p:cNvSpPr/>
          <p:nvPr/>
        </p:nvSpPr>
        <p:spPr>
          <a:xfrm>
            <a:off x="8081555" y="531445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С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8783BF-0912-184C-AF1F-82A0A3B72232}"/>
              </a:ext>
            </a:extLst>
          </p:cNvPr>
          <p:cNvSpPr/>
          <p:nvPr/>
        </p:nvSpPr>
        <p:spPr>
          <a:xfrm>
            <a:off x="8081555" y="419891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ysClr val="windowText" lastClr="000000"/>
                </a:solidFill>
              </a:rPr>
              <a:t>В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CAA381-760E-5847-9AE8-BFE0A2A3230C}"/>
              </a:ext>
            </a:extLst>
          </p:cNvPr>
          <p:cNvSpPr/>
          <p:nvPr/>
        </p:nvSpPr>
        <p:spPr>
          <a:xfrm>
            <a:off x="9827624" y="475015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5BADE0-0B48-0646-A469-417ABE56FE91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7249886" y="465611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5A8F9F-254E-2B49-AFC3-DA9DDFA64DAA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7249886" y="520735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D5AA1A-FB81-214B-88C0-2FD8CE820455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8995955" y="5207354"/>
            <a:ext cx="831669" cy="564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418AA1-B115-BF44-A9B1-9B2EEDF5917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995955" y="4656115"/>
            <a:ext cx="831669" cy="5512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51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Множественное наследование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(live-coding/Multi-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Inheritance.py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964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Множественное наследование</a:t>
            </a: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955692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Cars.py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96744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Cars.py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иерархию классов, которая описывает машины.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Есть базовый 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Car.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Также есть два класса -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PassengerCar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Truck,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которые наследуются от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Car.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 классах наследниках определить методы количества пассажиров и грузоподъемность авто </a:t>
            </a:r>
            <a:r>
              <a:rPr lang="ru-RU" sz="2400" dirty="0" err="1">
                <a:solidFill>
                  <a:schemeClr val="tx1"/>
                </a:solidFill>
                <a:latin typeface="+mn-lt"/>
              </a:rPr>
              <a:t>соотвественно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для класса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PassengerCar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Truck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Вывести класс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Pickup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будет наследоваться от классов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PassengerCar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Truck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определять одновременно и количество пассажиров и грузоподъемность.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Проверить передачу параметров из конструктора класса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Pickup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конструкторы классов предков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3877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600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165896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Коллекция </a:t>
            </a:r>
            <a:r>
              <a:rPr lang="en-US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__slots__</a:t>
            </a:r>
          </a:p>
        </p:txBody>
      </p:sp>
    </p:spTree>
    <p:extLst>
      <p:ext uri="{BB962C8B-B14F-4D97-AF65-F5344CB8AC3E}">
        <p14:creationId xmlns:p14="http://schemas.microsoft.com/office/powerpoint/2010/main" val="106047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1999"/>
            <a:ext cx="12075626" cy="10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1" y="3697974"/>
            <a:ext cx="11804298" cy="49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62" indent="-426757">
              <a:lnSpc>
                <a:spcPct val="115000"/>
              </a:lnSpc>
              <a:spcBef>
                <a:spcPts val="2500"/>
              </a:spcBef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Коллекция __</a:t>
            </a:r>
            <a:r>
              <a:rPr lang="en-US" dirty="0"/>
              <a:t>slots__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179844"/>
            <a:ext cx="1674331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Коллекция __</a:t>
            </a:r>
            <a:r>
              <a:rPr lang="en-US" sz="2400" dirty="0"/>
              <a:t>slots__ </a:t>
            </a:r>
            <a:r>
              <a:rPr lang="ru-RU" sz="2400" dirty="0"/>
              <a:t>используется для ограничения атрибутов экземпляров класса и для оптимизации потребления памяти. 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Она позволяет избежать создания стандартного словаря __</a:t>
            </a:r>
            <a:r>
              <a:rPr lang="en-US" sz="2400" dirty="0" err="1"/>
              <a:t>dict</a:t>
            </a:r>
            <a:r>
              <a:rPr lang="en-US" sz="2400" dirty="0"/>
              <a:t>__ </a:t>
            </a:r>
            <a:r>
              <a:rPr lang="ru-RU" sz="2400" dirty="0"/>
              <a:t>для каждого экземпляра, что может существенно снизить накладные расходы, особенно при работе с большим количеством объектов.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dirty="0"/>
              <a:t>Определяя __</a:t>
            </a:r>
            <a:r>
              <a:rPr lang="en-US" sz="2400" dirty="0"/>
              <a:t>slots__, </a:t>
            </a:r>
            <a:r>
              <a:rPr lang="ru-RU" sz="2400" dirty="0"/>
              <a:t>вы ограничиваете набор атрибутов, которые могут быть заданы для экземпляров класса. Попытка присвоить значение атрибуту, не указанному в __</a:t>
            </a:r>
            <a:r>
              <a:rPr lang="en-US" sz="2400" dirty="0"/>
              <a:t>slots__, </a:t>
            </a:r>
            <a:r>
              <a:rPr lang="ru-RU" sz="2400" dirty="0"/>
              <a:t>вызовет ошибку </a:t>
            </a:r>
            <a:r>
              <a:rPr lang="en-US" sz="2400" dirty="0" err="1"/>
              <a:t>AttributeError</a:t>
            </a:r>
            <a:r>
              <a:rPr lang="en-US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73493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Коллекция __</a:t>
            </a:r>
            <a:r>
              <a:rPr lang="en-US" dirty="0"/>
              <a:t>slots__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299" y="2179844"/>
            <a:ext cx="16743316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Преимущества:</a:t>
            </a:r>
            <a:endParaRPr lang="ru-RU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Экономия памяти: </a:t>
            </a:r>
            <a:r>
              <a:rPr lang="ru-RU" sz="2400" dirty="0"/>
              <a:t>Существенно уменьшает использование памяти за счет отсутствия словаря __</a:t>
            </a:r>
            <a:r>
              <a:rPr lang="en-US" sz="2400" dirty="0" err="1"/>
              <a:t>dict</a:t>
            </a:r>
            <a:r>
              <a:rPr lang="en-US" sz="2400" dirty="0"/>
              <a:t>__.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Ускорение доступа к атрибутам: </a:t>
            </a:r>
            <a:r>
              <a:rPr lang="ru-RU" sz="2400" dirty="0"/>
              <a:t>Доступ к атрибутам происходит быстрее, так как они хранятся в фиксированном формате.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Недостатки: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Ограниченная гибкость: </a:t>
            </a:r>
            <a:r>
              <a:rPr lang="ru-RU" sz="2400" dirty="0"/>
              <a:t>Невозможно динамически добавлять новые атрибуты экземпляру класса, не определенные в __</a:t>
            </a:r>
            <a:r>
              <a:rPr lang="en-US" sz="2400" dirty="0"/>
              <a:t>slots__.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Невозможность наследования: </a:t>
            </a:r>
            <a:r>
              <a:rPr lang="ru-RU" sz="2400" dirty="0"/>
              <a:t>Подклассы должны также определять свои __</a:t>
            </a:r>
            <a:r>
              <a:rPr lang="en-US" sz="2400" dirty="0"/>
              <a:t>slots__, </a:t>
            </a:r>
            <a:r>
              <a:rPr lang="ru-RU" sz="2400" dirty="0"/>
              <a:t>если они хотят сохранить преимущества.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Отсутствие поддержки некоторых возможностей: </a:t>
            </a:r>
            <a:r>
              <a:rPr lang="ru-RU" sz="2400" dirty="0"/>
              <a:t>Невозможно использовать атрибуты </a:t>
            </a:r>
            <a:br>
              <a:rPr lang="ru-RU" sz="2400" dirty="0"/>
            </a:br>
            <a:r>
              <a:rPr lang="ru-RU" sz="2400" dirty="0"/>
              <a:t>экземпляра, такие как __</a:t>
            </a:r>
            <a:r>
              <a:rPr lang="en-US" sz="2400" dirty="0" err="1"/>
              <a:t>dict</a:t>
            </a:r>
            <a:r>
              <a:rPr lang="en-US" sz="2400" dirty="0"/>
              <a:t>__ </a:t>
            </a:r>
            <a:r>
              <a:rPr lang="ru-RU" sz="2400" dirty="0"/>
              <a:t>и __</a:t>
            </a:r>
            <a:r>
              <a:rPr lang="en-US" sz="2400" dirty="0" err="1"/>
              <a:t>weakref</a:t>
            </a:r>
            <a:r>
              <a:rPr lang="en-US" sz="2400" dirty="0"/>
              <a:t>__, </a:t>
            </a:r>
            <a:r>
              <a:rPr lang="ru-RU" sz="2400" dirty="0"/>
              <a:t>без их явного указания в __</a:t>
            </a:r>
            <a:r>
              <a:rPr lang="en-US" sz="2400" dirty="0"/>
              <a:t>slots__.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56712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__</a:t>
            </a:r>
            <a:r>
              <a:rPr lang="en-US" dirty="0"/>
              <a:t>slots__ </a:t>
            </a:r>
            <a:r>
              <a:rPr lang="ru-RU" dirty="0"/>
              <a:t>использование памяти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271284"/>
            <a:ext cx="7050677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Point2: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__slots__ = ['x', 'y']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25178-B02C-DB41-814C-207A3A508245}"/>
              </a:ext>
            </a:extLst>
          </p:cNvPr>
          <p:cNvSpPr txBox="1"/>
          <p:nvPr/>
        </p:nvSpPr>
        <p:spPr>
          <a:xfrm>
            <a:off x="8660674" y="5254853"/>
            <a:ext cx="9627326" cy="5032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Point(10, 20)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pt2 = Point2(10, 20)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 +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__()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120 b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pt2.__sizeof__()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32 b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65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__</a:t>
            </a:r>
            <a:r>
              <a:rPr lang="en-US" dirty="0"/>
              <a:t>slots__ </a:t>
            </a:r>
            <a:r>
              <a:rPr lang="ru-RU" dirty="0"/>
              <a:t>быстродействие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629671"/>
            <a:ext cx="705067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calc(self):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Point2: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__slots__ = ['x', 'y']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x=0, y=0):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calc(self):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25178-B02C-DB41-814C-207A3A508245}"/>
              </a:ext>
            </a:extLst>
          </p:cNvPr>
          <p:cNvSpPr txBox="1"/>
          <p:nvPr/>
        </p:nvSpPr>
        <p:spPr>
          <a:xfrm>
            <a:off x="8660674" y="5254853"/>
            <a:ext cx="9627326" cy="5032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Point(10, 20)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pt2 = Point2(10, 20)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timeit.timeit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pt.calc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timeit.timeit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(pt2.calc)</a:t>
            </a:r>
            <a:endParaRPr lang="en-US" sz="2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pt2 is ~20 % faster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492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Коллекция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__slots__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Slots_collection.py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Memory_time_slots.py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4326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536027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Коллекция</a:t>
            </a:r>
          </a:p>
          <a:p>
            <a:pPr>
              <a:lnSpc>
                <a:spcPct val="90000"/>
              </a:lnSpc>
              <a:buSzPts val="8625"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__slots__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</a:p>
        </p:txBody>
      </p:sp>
    </p:spTree>
    <p:extLst>
      <p:ext uri="{BB962C8B-B14F-4D97-AF65-F5344CB8AC3E}">
        <p14:creationId xmlns:p14="http://schemas.microsoft.com/office/powerpoint/2010/main" val="45865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8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Выполните задания в файле: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JetBrains Mono"/>
              </a:rPr>
              <a:t>Exercises/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Slots.py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1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30" indent="-3429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86285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507178"/>
            <a:ext cx="16743318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39" indent="-457239">
              <a:lnSpc>
                <a:spcPct val="150000"/>
              </a:lnSpc>
              <a:buFont typeface="+mj-lt"/>
              <a:buAutoNum type="arabicPeriod" startAt="3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Slots.py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два класса: один с использованием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slots__,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а другой без его использования. Напишите методы для добавления, удаления и изменения атрибутов в обоих классах. Сравните использование памяти и поведение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каждом случае.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ClassWithDict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не использует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slots__,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реализуйте методы </a:t>
            </a:r>
            <a:br>
              <a:rPr lang="en-US" sz="2400" dirty="0">
                <a:solidFill>
                  <a:schemeClr val="tx1"/>
                </a:solidFill>
                <a:latin typeface="+mn-lt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</a:rPr>
              <a:t>для добавления, удаления и изменения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ClassWithSlots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который использует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slots__,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реализуйте аналогичные методы.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Напишите код для создания экземпляров каждого класса, добавления, удаления и изменения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Сравните использование памяти каждым классом.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Попробуйте получить доступ к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dict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в обоих классах и объясните результаты.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9055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2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1" dirty="0" err="1">
                <a:solidFill>
                  <a:schemeClr val="bg1"/>
                </a:solidFill>
              </a:rPr>
              <a:t>Работа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в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сессионном</a:t>
            </a:r>
            <a:r>
              <a:rPr lang="en" sz="5601" dirty="0">
                <a:solidFill>
                  <a:schemeClr val="bg1"/>
                </a:solidFill>
              </a:rPr>
              <a:t> </a:t>
            </a:r>
            <a:r>
              <a:rPr lang="en" sz="5601" dirty="0" err="1">
                <a:solidFill>
                  <a:schemeClr val="bg1"/>
                </a:solidFill>
              </a:rPr>
              <a:t>зале</a:t>
            </a:r>
            <a:endParaRPr lang="en" sz="56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6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1" y="3955842"/>
            <a:ext cx="12471762" cy="3088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1" dirty="0"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1" dirty="0"/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что получилось сделать;</a:t>
            </a:r>
          </a:p>
          <a:p>
            <a:pPr fontAlgn="base"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ru-RU" sz="2801" dirty="0"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br>
              <a:rPr lang="ru-RU" sz="2801" dirty="0"/>
            </a:br>
            <a:r>
              <a:rPr lang="ru-RU" sz="2801" dirty="0"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1" dirty="0"/>
          </a:p>
        </p:txBody>
      </p:sp>
    </p:spTree>
    <p:extLst>
      <p:ext uri="{BB962C8B-B14F-4D97-AF65-F5344CB8AC3E}">
        <p14:creationId xmlns:p14="http://schemas.microsoft.com/office/powerpoint/2010/main" val="216703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6401" b="1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1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2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2" y="2625267"/>
            <a:ext cx="38604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2"/>
            <a:ext cx="3860437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3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8"/>
            <a:ext cx="1272554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1" y="5013960"/>
            <a:ext cx="1460402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7" y="4141424"/>
            <a:ext cx="1533735" cy="136299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5" y="5013959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8" y="7057209"/>
            <a:ext cx="2626532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2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0" y="2911845"/>
            <a:ext cx="430060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7" y="3492524"/>
            <a:ext cx="430060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3" y="4556759"/>
            <a:ext cx="3860437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8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7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7"/>
            <a:ext cx="6013558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8" y="7161712"/>
            <a:ext cx="3860437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6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4091194"/>
            <a:ext cx="15850778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наследование в объектно-ориентированном программировании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про Полиморфизм 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абстрактные методы и как их применять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про множественное наследование</a:t>
            </a:r>
          </a:p>
          <a:p>
            <a:pPr marL="457239" indent="-457239">
              <a:lnSpc>
                <a:spcPct val="115000"/>
              </a:lnSpc>
              <a:spcAft>
                <a:spcPts val="2400"/>
              </a:spcAft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Узнали про коллекцию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slots__</a:t>
            </a: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70"/>
            <a:ext cx="12230101" cy="11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ЗАКЛЮЧЕНИЕ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9" y="4229098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Наследование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9" y="530383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Полиморфизм. Множественное наследование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9" y="6378577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урок. Написание </a:t>
            </a:r>
            <a:r>
              <a:rPr lang="en-US" sz="2400" dirty="0"/>
              <a:t>Task Tracker. </a:t>
            </a:r>
            <a:r>
              <a:rPr lang="ru-RU" sz="2400" dirty="0"/>
              <a:t>Часть 1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7" y="772110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chemeClr val="bg1"/>
              </a:gs>
              <a:gs pos="100000">
                <a:srgbClr val="F4841D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7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800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7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2017143" y="5345537"/>
            <a:ext cx="498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ru-RU" dirty="0"/>
              <a:t>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3" y="6420273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9</a:t>
            </a:r>
            <a:endParaRPr lang="en-US" sz="4800" dirty="0">
              <a:latin typeface="Apple Chancery" panose="03020702040506060504" pitchFamily="66" charset="-79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41" y="9105336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2" y="614016"/>
            <a:ext cx="1058562" cy="1160564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2" y="1982572"/>
            <a:ext cx="3307700" cy="3119225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1"/>
            <a:ext cx="12230101" cy="328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1" b="1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>
              <a:lnSpc>
                <a:spcPct val="90000"/>
              </a:lnSpc>
              <a:buSzPts val="8625"/>
            </a:pPr>
            <a:r>
              <a:rPr lang="en-US" sz="6401" b="1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1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5"/>
            <a:ext cx="1564076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Полиморфизм и абстрактные методы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Множественное наследование</a:t>
            </a:r>
          </a:p>
          <a:p>
            <a:pPr marL="594412" indent="-594412">
              <a:lnSpc>
                <a:spcPct val="150000"/>
              </a:lnSpc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dirty="0">
                <a:latin typeface="Inter"/>
                <a:ea typeface="Inter"/>
                <a:cs typeface="Inter"/>
                <a:sym typeface="Inter"/>
              </a:rPr>
              <a:t>Коллекция __</a:t>
            </a:r>
            <a:r>
              <a:rPr lang="en-US" sz="3600" dirty="0">
                <a:latin typeface="Inter"/>
                <a:ea typeface="Inter"/>
                <a:cs typeface="Inter"/>
                <a:sym typeface="Inter"/>
              </a:rPr>
              <a:t>slots__</a:t>
            </a:r>
            <a:endParaRPr lang="ru-RU" sz="3600" dirty="0"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8" y="2745032"/>
            <a:ext cx="11612880" cy="459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8625"/>
            </a:pPr>
            <a:r>
              <a:rPr lang="ru-RU" sz="8601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Полиморфизм</a:t>
            </a:r>
            <a:endParaRPr lang="en-US" sz="8601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C8E3-06FD-AB4A-8B9B-9A62203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Полиморфизм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E701F-D016-E840-92FD-EF7ABEB8E7A5}"/>
              </a:ext>
            </a:extLst>
          </p:cNvPr>
          <p:cNvSpPr txBox="1"/>
          <p:nvPr/>
        </p:nvSpPr>
        <p:spPr>
          <a:xfrm>
            <a:off x="1257300" y="2536827"/>
            <a:ext cx="16808631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Полиморфизм (от греческого "многообразие форм") — это концепция, которая позволяет использовать единый интерфейс для работы с различными типами данных. 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Основная идея полиморфизма заключается в том, что один и тот же метод или оператор может работать с объектами различных классов, наследуемых от единого базового класса.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/>
              <a:t>Абстрактные базовые классы (</a:t>
            </a:r>
            <a:r>
              <a:rPr lang="en-US" sz="2400" b="1" dirty="0"/>
              <a:t>ABC)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В </a:t>
            </a:r>
            <a:r>
              <a:rPr lang="en-US" sz="2400" dirty="0"/>
              <a:t>Python </a:t>
            </a:r>
            <a:r>
              <a:rPr lang="ru-RU" sz="2400" dirty="0"/>
              <a:t>абстрактные базовые классы (</a:t>
            </a:r>
            <a:r>
              <a:rPr lang="en-US" sz="2400" dirty="0"/>
              <a:t>ABC) </a:t>
            </a:r>
            <a:r>
              <a:rPr lang="ru-RU" sz="2400" dirty="0"/>
              <a:t>предоставляют способ реализации </a:t>
            </a:r>
            <a:br>
              <a:rPr lang="en-US" sz="2400" dirty="0"/>
            </a:br>
            <a:r>
              <a:rPr lang="ru-RU" sz="2400" dirty="0"/>
              <a:t>полиморфизма через абстрактные методы, которые должны быть реализованы </a:t>
            </a:r>
            <a:br>
              <a:rPr lang="en-US" sz="2400" dirty="0"/>
            </a:br>
            <a:r>
              <a:rPr lang="ru-RU" sz="2400" dirty="0"/>
              <a:t>в подклассах.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3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9556</TotalTime>
  <Words>2850</Words>
  <Application>Microsoft Macintosh PowerPoint</Application>
  <PresentationFormat>Custom</PresentationFormat>
  <Paragraphs>504</Paragraphs>
  <Slides>50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Calibri</vt:lpstr>
      <vt:lpstr>Corbel</vt:lpstr>
      <vt:lpstr>Inter SemiBold</vt:lpstr>
      <vt:lpstr>Arial</vt:lpstr>
      <vt:lpstr>Open Sans</vt:lpstr>
      <vt:lpstr>Courier New</vt:lpstr>
      <vt:lpstr>Apple Chancery</vt:lpstr>
      <vt:lpstr>JetBrains Mono</vt:lpstr>
      <vt:lpstr>Roboto</vt:lpstr>
      <vt:lpstr>Inter</vt:lpstr>
      <vt:lpstr>Office Theme</vt:lpstr>
      <vt:lpstr>Custom Design</vt:lpstr>
      <vt:lpstr>Python Полиморфизм. Множественное наследование.</vt:lpstr>
      <vt:lpstr>PowerPoint Presentation</vt:lpstr>
      <vt:lpstr>PowerPoint Presentation</vt:lpstr>
      <vt:lpstr>PowerPoint Presentation</vt:lpstr>
      <vt:lpstr>PowerPoint Presentation</vt:lpstr>
      <vt:lpstr>Карта модуля</vt:lpstr>
      <vt:lpstr>PowerPoint Presentation</vt:lpstr>
      <vt:lpstr>PowerPoint Presentation</vt:lpstr>
      <vt:lpstr>Полиморфизм</vt:lpstr>
      <vt:lpstr>Полиморфизм</vt:lpstr>
      <vt:lpstr>Полиморфизм</vt:lpstr>
      <vt:lpstr>Абстрактные классы и методы</vt:lpstr>
      <vt:lpstr>Абстрактные классы и методы</vt:lpstr>
      <vt:lpstr>Абстрактные классы и методы</vt:lpstr>
      <vt:lpstr>Является ли класс Абстрактным</vt:lpstr>
      <vt:lpstr>Является ли класс Абстрактным</vt:lpstr>
      <vt:lpstr>Является ли класс Абстрактным</vt:lpstr>
      <vt:lpstr>Live-coding</vt:lpstr>
      <vt:lpstr>PowerPoint Presentation</vt:lpstr>
      <vt:lpstr>Задание в сессионном зале</vt:lpstr>
      <vt:lpstr>Практика студентов</vt:lpstr>
      <vt:lpstr>Практика студентов</vt:lpstr>
      <vt:lpstr>PowerPoint Presentation</vt:lpstr>
      <vt:lpstr>Работа в сессионных залах</vt:lpstr>
      <vt:lpstr>PowerPoint Presentation</vt:lpstr>
      <vt:lpstr>Типы наследования</vt:lpstr>
      <vt:lpstr>Множественное наследование</vt:lpstr>
      <vt:lpstr>Метод разрешения порядка (MRO)</vt:lpstr>
      <vt:lpstr>Алмазная проблема и MRO</vt:lpstr>
      <vt:lpstr>Алмазная проблема и MRO</vt:lpstr>
      <vt:lpstr>Правила СЗ-линеаризации </vt:lpstr>
      <vt:lpstr>Алмазная проблема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  <vt:lpstr>Коллекция __slots__ </vt:lpstr>
      <vt:lpstr>Коллекция __slots__ </vt:lpstr>
      <vt:lpstr>__slots__ использование памяти</vt:lpstr>
      <vt:lpstr>__slots__ быстродействие</vt:lpstr>
      <vt:lpstr>Live-coding</vt:lpstr>
      <vt:lpstr>PowerPoint Presentation</vt:lpstr>
      <vt:lpstr>Задание в сессионном зале</vt:lpstr>
      <vt:lpstr>Практика студентов</vt:lpstr>
      <vt:lpstr>PowerPoint Presentation</vt:lpstr>
      <vt:lpstr>Работа в сессионных залах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Стурейко Игорь Олегович</cp:lastModifiedBy>
  <cp:revision>110</cp:revision>
  <dcterms:created xsi:type="dcterms:W3CDTF">2022-11-15T10:50:05Z</dcterms:created>
  <dcterms:modified xsi:type="dcterms:W3CDTF">2024-06-19T14:08:45Z</dcterms:modified>
</cp:coreProperties>
</file>